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71" r:id="rId6"/>
    <p:sldId id="277" r:id="rId7"/>
    <p:sldId id="273" r:id="rId8"/>
    <p:sldId id="276" r:id="rId9"/>
    <p:sldId id="275" r:id="rId10"/>
    <p:sldId id="282" r:id="rId11"/>
    <p:sldId id="274" r:id="rId12"/>
    <p:sldId id="281" r:id="rId13"/>
    <p:sldId id="280" r:id="rId14"/>
    <p:sldId id="279" r:id="rId15"/>
    <p:sldId id="278" r:id="rId16"/>
    <p:sldId id="286" r:id="rId17"/>
    <p:sldId id="285" r:id="rId18"/>
    <p:sldId id="284" r:id="rId19"/>
    <p:sldId id="283" r:id="rId20"/>
    <p:sldId id="287" r:id="rId21"/>
    <p:sldId id="288" r:id="rId22"/>
    <p:sldId id="289" r:id="rId23"/>
    <p:sldId id="272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641E8D-F94D-4DFB-B88E-F27F53805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366AA7-6985-4F2F-BCAF-0E5B85D74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61BA04-9AF3-40F7-BEEA-A0775236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EDB-AAA4-4782-886B-B84939C0334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6C3E3AE-97FA-495F-BCAD-C134EF0F0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30CE42-6E7F-48BF-8A16-BE343AC7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FA3E-665B-4182-964F-75C4CF305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5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F464F5-A936-4E5E-9D18-39ECEF4C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07D1745-9258-442F-B285-A37BF2F1B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7EAF52-864C-4252-9982-E711C1BA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EDB-AAA4-4782-886B-B84939C0334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C551A70-9351-40FE-8011-1981ED69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DD46AF-8E04-4D72-B0D3-BC15062E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FA3E-665B-4182-964F-75C4CF305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9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1747BE4-1F4E-4EDD-B9E8-6AB5E96A7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15FADBC-3ACF-4C67-801A-116364968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DFCB5A-ECFB-406C-B79F-6762605D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EDB-AAA4-4782-886B-B84939C0334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8D539B-F7E2-48CE-BB3C-813CD765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1251C5-0394-4CC1-AA9F-A40B3E07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FA3E-665B-4182-964F-75C4CF305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02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E9C1CF-1D7B-4C49-84AE-55D6ED9E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2761B9-C54C-491A-9953-9F1E20C27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DD50E8-1AE2-41BE-AC6C-702E4567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EDB-AAA4-4782-886B-B84939C0334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DA384D-C6C7-48C4-A5C8-1385312E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089324-DC12-4A5B-9E97-55AC2B0B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FA3E-665B-4182-964F-75C4CF305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0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DD7123-A4BB-4297-93D0-8307E25C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58C264A-5FF0-4E55-B7B1-7B4E6FC4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5B1F64-78C5-4B42-8F38-515F1BF7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EDB-AAA4-4782-886B-B84939C0334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6444947-6565-4A7D-81CC-925D2343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20AA68-8875-4D88-9515-22871A5D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FA3E-665B-4182-964F-75C4CF305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59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BAFC7E-A39B-49A7-B322-F6F76ACE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3D5CF7-0FC2-4C81-B4DF-EC9DDC761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60489A3-26FF-4C46-8228-D96174BCE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20541AD-64AF-4679-9B84-81AC7A7B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EDB-AAA4-4782-886B-B84939C0334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FE358D8-5ECC-4432-BB6B-5D394BB1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AD8306F-A132-4AF5-B498-DF1AF785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FA3E-665B-4182-964F-75C4CF305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72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75B535-8B34-4A6C-8435-48AC86B1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DA1F6C1-7A88-425D-9176-BE9D57BF0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52263BC-FD90-4233-8206-F46E8486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404CA32-B243-4065-BB96-E236E1C0A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8324092-F63B-41FC-AA05-D5E560FCE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E604B22-71B6-4092-B8F9-086CF606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EDB-AAA4-4782-886B-B84939C0334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2A67F7E-655E-4B88-A219-502A14A4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B05775A-1A41-4861-8170-25B9A963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FA3E-665B-4182-964F-75C4CF305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59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93DA28-353F-493B-BC02-FA70F8D7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82998FB-B712-49C2-A175-F856E31F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EDB-AAA4-4782-886B-B84939C0334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FC1C855-663B-48BA-BF92-DB493A5FC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27ACF91-4377-437E-A27E-3937C5D6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FA3E-665B-4182-964F-75C4CF305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325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7034372-FDEE-48A5-96C0-CFEB46AF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EDB-AAA4-4782-886B-B84939C0334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4AF2A3-AE64-4DB1-B1D0-15B1F750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0E1E07E-B78D-47D3-A87E-C2F774C3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FA3E-665B-4182-964F-75C4CF305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62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45F58F-0343-42C5-B911-7270FCF2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5EBF76-5A0F-45D3-9C03-B99B8E592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53751F6-F2A5-4FC5-9873-86D9051F1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D315A91-90B2-4AB7-8C48-C5279322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EDB-AAA4-4782-886B-B84939C0334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0A4F54-8022-4D17-AE20-9C8FBF95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B93A283-CD45-4F8A-BA32-5AEC14CB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FA3E-665B-4182-964F-75C4CF305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6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386C6C-E2A1-4BE5-98AF-51654D94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F613D69-BCA1-4C7E-B8B0-A01750738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A3AA2FB-20D0-452E-AAF7-886FDEA8E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DD10FAC-52B1-4260-9337-408AC800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7EDB-AAA4-4782-886B-B84939C0334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832D10-BA6E-41D5-A405-045F6757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D5C2C19-E49B-4C99-8653-89D7B408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FA3E-665B-4182-964F-75C4CF305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226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B89E25C-0485-428C-B5B5-8422F8F2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2AEF00E-DFC4-455C-8CA6-2A5B01F60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67F2475-DB5E-4229-AEAF-38F224912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E7EDB-AAA4-4782-886B-B84939C0334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7032DC-2693-4582-A590-530ECB1B4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84B63A0-675B-4A48-93EF-00E4B0DC2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FA3E-665B-4182-964F-75C4CF305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8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399"/>
            <a:ext cx="9304255" cy="3943927"/>
          </a:xfrm>
        </p:spPr>
        <p:txBody>
          <a:bodyPr>
            <a:normAutofit/>
          </a:bodyPr>
          <a:lstStyle/>
          <a:p>
            <a:r>
              <a:rPr lang="hu-HU" altLang="hu-HU" sz="10700" dirty="0">
                <a:solidFill>
                  <a:srgbClr val="002060"/>
                </a:solidFill>
                <a:latin typeface="Book Antiqua" panose="02040602050305030304" pitchFamily="18" charset="0"/>
              </a:rPr>
              <a:t>Tájékoztató</a:t>
            </a:r>
            <a:r>
              <a:rPr lang="hu-HU" altLang="hu-HU" sz="9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br>
              <a:rPr lang="hu-HU" altLang="hu-HU" sz="72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hu-HU" altLang="hu-HU" sz="4800" b="1" dirty="0">
                <a:solidFill>
                  <a:srgbClr val="002060"/>
                </a:solidFill>
                <a:latin typeface="Book Antiqua" panose="02040602050305030304" pitchFamily="18" charset="0"/>
              </a:rPr>
              <a:t>az egyéni tanrend összeállításához </a:t>
            </a:r>
            <a:br>
              <a:rPr lang="hu-HU" altLang="hu-HU" sz="48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hu-HU" altLang="hu-HU" sz="4800" b="1" dirty="0">
                <a:solidFill>
                  <a:srgbClr val="002060"/>
                </a:solidFill>
                <a:latin typeface="Book Antiqua" panose="02040602050305030304" pitchFamily="18" charset="0"/>
              </a:rPr>
              <a:t>a 11. (12.) évfolyamra 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59" y="4517957"/>
            <a:ext cx="1404594" cy="22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2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pic>
        <p:nvPicPr>
          <p:cNvPr id="6" name="Ké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19" y="1464790"/>
            <a:ext cx="919797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89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pic>
        <p:nvPicPr>
          <p:cNvPr id="6" name="Ké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13774"/>
            <a:ext cx="9139238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9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pic>
        <p:nvPicPr>
          <p:cNvPr id="6" name="Ké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56" y="311421"/>
            <a:ext cx="8294254" cy="62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29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pic>
        <p:nvPicPr>
          <p:cNvPr id="6" name="Ké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3"/>
          <a:stretch>
            <a:fillRect/>
          </a:stretch>
        </p:blipFill>
        <p:spPr bwMode="auto">
          <a:xfrm>
            <a:off x="1350236" y="341746"/>
            <a:ext cx="8190927" cy="623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8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4" name="Téglalap 3"/>
          <p:cNvSpPr/>
          <p:nvPr/>
        </p:nvSpPr>
        <p:spPr>
          <a:xfrm>
            <a:off x="1419944" y="1643899"/>
            <a:ext cx="1918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400" b="1" dirty="0"/>
              <a:t>Ki vehető fel?</a:t>
            </a:r>
            <a:endParaRPr lang="hu-HU" sz="2400" b="1" dirty="0"/>
          </a:p>
        </p:txBody>
      </p:sp>
      <p:sp>
        <p:nvSpPr>
          <p:cNvPr id="6" name="Téglalap 5"/>
          <p:cNvSpPr/>
          <p:nvPr/>
        </p:nvSpPr>
        <p:spPr>
          <a:xfrm>
            <a:off x="2161309" y="2136339"/>
            <a:ext cx="77123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felsőoktatási intézmények határozhatják meg az egyes szakjaikon érvényes minimumponthatárt, amely alatt nem lehet felvenni a jelentkezőket.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dönthetnek úgy is, hogy bejutási küszöb nélkül hirdetik meg egyes szakjaikat.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hu-HU" alt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hu-HU" alt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Pl., mint eddig:  min. 280 pontot kellett elérni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Pl. mondhatják, hogy minimum 250 pontot kell elérni. </a:t>
            </a:r>
          </a:p>
        </p:txBody>
      </p:sp>
    </p:spTree>
    <p:extLst>
      <p:ext uri="{BB962C8B-B14F-4D97-AF65-F5344CB8AC3E}">
        <p14:creationId xmlns:p14="http://schemas.microsoft.com/office/powerpoint/2010/main" val="355349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6" name="Téglalap 5"/>
          <p:cNvSpPr/>
          <p:nvPr/>
        </p:nvSpPr>
        <p:spPr>
          <a:xfrm>
            <a:off x="1431637" y="1195052"/>
            <a:ext cx="8488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Javaslat az egyéni tanrend összeállításához – a sikeres továbbtanulásért</a:t>
            </a: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31637" y="2552153"/>
            <a:ext cx="739832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  <a:defRPr/>
            </a:pPr>
            <a:r>
              <a:rPr lang="hu-HU" sz="2400" b="1" dirty="0">
                <a:latin typeface="Trebuchet MS" panose="020B0603020202020204"/>
              </a:rPr>
              <a:t>A felsőoktatásban elvárt tantárgyak közül 2 választott tárgy (közte egy idegen nyelv (emelt szintű érettségi legalább 60%-</a:t>
            </a:r>
            <a:r>
              <a:rPr lang="hu-HU" sz="2400" b="1" dirty="0" err="1">
                <a:latin typeface="Trebuchet MS" panose="020B0603020202020204"/>
              </a:rPr>
              <a:t>os</a:t>
            </a:r>
            <a:r>
              <a:rPr lang="hu-HU" sz="2400" b="1" dirty="0">
                <a:latin typeface="Trebuchet MS" panose="020B0603020202020204"/>
              </a:rPr>
              <a:t> teljesítése esetén középfokú nyelvvizsgával egyenértékű)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  <a:defRPr/>
            </a:pPr>
            <a:r>
              <a:rPr lang="hu-HU" sz="2400" b="1" dirty="0">
                <a:latin typeface="Trebuchet MS" panose="020B0603020202020204"/>
              </a:rPr>
              <a:t>egy természettudományos tantárgy (ha már van a felsőoktatási tárgyak közül egy, akkor egy további tárgy)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  <a:defRPr/>
            </a:pPr>
            <a:endParaRPr lang="hu-HU" sz="2400" b="1" dirty="0">
              <a:latin typeface="Trebuchet MS" panose="020B0603020202020204"/>
            </a:endParaRPr>
          </a:p>
          <a:p>
            <a:pPr marL="342900" lvl="0" indent="-342900" algn="just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  <a:defRPr/>
            </a:pPr>
            <a:r>
              <a:rPr lang="hu-HU" sz="2400" b="1" dirty="0">
                <a:latin typeface="Trebuchet MS" panose="020B0603020202020204"/>
              </a:rPr>
              <a:t>Összesen </a:t>
            </a:r>
            <a:r>
              <a:rPr lang="hu-HU" sz="2400" b="1" dirty="0" err="1">
                <a:latin typeface="Trebuchet MS" panose="020B0603020202020204"/>
              </a:rPr>
              <a:t>max</a:t>
            </a:r>
            <a:r>
              <a:rPr lang="hu-HU" sz="2400" b="1" dirty="0">
                <a:latin typeface="Trebuchet MS" panose="020B0603020202020204"/>
              </a:rPr>
              <a:t>. 36 óra/hét </a:t>
            </a:r>
          </a:p>
        </p:txBody>
      </p:sp>
    </p:spTree>
    <p:extLst>
      <p:ext uri="{BB962C8B-B14F-4D97-AF65-F5344CB8AC3E}">
        <p14:creationId xmlns:p14="http://schemas.microsoft.com/office/powerpoint/2010/main" val="3013660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4" name="Téglalap 3"/>
          <p:cNvSpPr/>
          <p:nvPr/>
        </p:nvSpPr>
        <p:spPr>
          <a:xfrm>
            <a:off x="2978871" y="2185269"/>
            <a:ext cx="6096000" cy="36881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  <a:defRPr/>
            </a:pPr>
            <a:r>
              <a:rPr lang="hu-H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Informatika, műszaki jellegű  továbbtanuláshoz: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  <a:defRPr/>
            </a:pPr>
            <a:endParaRPr lang="hu-HU" sz="2400" b="1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+ 2 óra matematika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+ 3 óra fizika vagy + 2 óra idegen nyelv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+ 2 óra digitális kultúra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Összesen: 26 alapóraszám + 6 vagy 7  óra egyéni választás</a:t>
            </a:r>
          </a:p>
        </p:txBody>
      </p:sp>
      <p:sp>
        <p:nvSpPr>
          <p:cNvPr id="7" name="Téglalap 6"/>
          <p:cNvSpPr/>
          <p:nvPr/>
        </p:nvSpPr>
        <p:spPr>
          <a:xfrm>
            <a:off x="1151644" y="1141624"/>
            <a:ext cx="1600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Példák: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051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6" name="Téglalap 5"/>
          <p:cNvSpPr/>
          <p:nvPr/>
        </p:nvSpPr>
        <p:spPr>
          <a:xfrm>
            <a:off x="3048000" y="1187361"/>
            <a:ext cx="6096000" cy="44832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Bef>
                <a:spcPct val="0"/>
              </a:spcBef>
              <a:buFont typeface="Wingdings 3" charset="2"/>
              <a:buChar char=""/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 Gazdaságtudományi jellegű  továbbtanuláshoz:</a:t>
            </a:r>
          </a:p>
          <a:p>
            <a:pPr lvl="0" defTabSz="457200">
              <a:spcBef>
                <a:spcPct val="0"/>
              </a:spcBef>
              <a:buFont typeface="Wingdings 3" charset="2"/>
              <a:buChar char=""/>
              <a:defRPr/>
            </a:pPr>
            <a:endParaRPr lang="hu-HU" sz="2800" b="1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  <a:p>
            <a:pPr lvl="0" defTabSz="457200">
              <a:spcBef>
                <a:spcPts val="1000"/>
              </a:spcBef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 + 2 óra matematika</a:t>
            </a:r>
          </a:p>
          <a:p>
            <a:pPr lvl="0" defTabSz="457200">
              <a:spcBef>
                <a:spcPts val="1000"/>
              </a:spcBef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 + 3 óra földrajz</a:t>
            </a:r>
          </a:p>
          <a:p>
            <a:pPr lvl="0" defTabSz="457200">
              <a:spcBef>
                <a:spcPts val="1000"/>
              </a:spcBef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 + 2 óra történelem/ + 2 óra idegen nyelv</a:t>
            </a:r>
          </a:p>
          <a:p>
            <a:pPr lvl="0" defTabSz="457200">
              <a:spcBef>
                <a:spcPts val="1000"/>
              </a:spcBef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Összesen: 26 alapóraszám + 7 óra egyéni választás</a:t>
            </a:r>
          </a:p>
        </p:txBody>
      </p:sp>
      <p:sp>
        <p:nvSpPr>
          <p:cNvPr id="7" name="Téglalap 6"/>
          <p:cNvSpPr/>
          <p:nvPr/>
        </p:nvSpPr>
        <p:spPr>
          <a:xfrm>
            <a:off x="1138414" y="732043"/>
            <a:ext cx="1592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3600" b="1" dirty="0"/>
              <a:t>Példák: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899262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6" name="Téglalap 5"/>
          <p:cNvSpPr/>
          <p:nvPr/>
        </p:nvSpPr>
        <p:spPr>
          <a:xfrm>
            <a:off x="3048000" y="1338684"/>
            <a:ext cx="6096000" cy="41806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Egészségtudományi  jellegű továbbtanuláshoz: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  <a:defRPr/>
            </a:pPr>
            <a:endParaRPr lang="hu-HU" sz="2800" b="1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+ 3 óra biológia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+ 3 óra fizika  vagy +3 óra kémia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+ 2 óra idegen nyelv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Összesen: 26 alapóraszám + 8 óra egyéni választás</a:t>
            </a:r>
          </a:p>
        </p:txBody>
      </p:sp>
      <p:sp>
        <p:nvSpPr>
          <p:cNvPr id="8" name="Téglalap 7"/>
          <p:cNvSpPr/>
          <p:nvPr/>
        </p:nvSpPr>
        <p:spPr>
          <a:xfrm>
            <a:off x="986499" y="1015518"/>
            <a:ext cx="1600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Példák:</a:t>
            </a:r>
            <a:endParaRPr kumimoji="0" lang="hu-HU" sz="1800" b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9378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4" name="Téglalap 3"/>
          <p:cNvSpPr/>
          <p:nvPr/>
        </p:nvSpPr>
        <p:spPr>
          <a:xfrm>
            <a:off x="2978871" y="1760551"/>
            <a:ext cx="6096000" cy="46115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Társadalomtudomány/jogi, igazgatási jellegű  továbbtanuláshoz: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  <a:defRPr/>
            </a:pPr>
            <a:endParaRPr lang="hu-HU" sz="2800" b="1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+ 2 óra magyar nyelv és irodalom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+ 2 óra történelem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+ 2 óra idegen nyelv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Összesen: 26 alapóraszám + 6 óra egyéni választás</a:t>
            </a:r>
          </a:p>
        </p:txBody>
      </p:sp>
      <p:sp>
        <p:nvSpPr>
          <p:cNvPr id="7" name="Téglalap 6"/>
          <p:cNvSpPr/>
          <p:nvPr/>
        </p:nvSpPr>
        <p:spPr>
          <a:xfrm>
            <a:off x="706052" y="1195052"/>
            <a:ext cx="1600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Példák:</a:t>
            </a:r>
            <a:endParaRPr kumimoji="0" lang="hu-HU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795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7" name="Téglalap 6"/>
          <p:cNvSpPr/>
          <p:nvPr/>
        </p:nvSpPr>
        <p:spPr>
          <a:xfrm>
            <a:off x="738910" y="1643898"/>
            <a:ext cx="9679708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3200" b="1" dirty="0">
                <a:latin typeface="Book Antiqua" panose="020406020503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11. (12.) évfolyamon a tanrend az érettségi - felsőoktatási felvételi igényekhez igazodik</a:t>
            </a:r>
            <a:r>
              <a:rPr lang="hu-HU" altLang="hu-HU" sz="32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algn="ctr"/>
            <a:r>
              <a:rPr lang="hu-HU" altLang="hu-HU" sz="3200" b="1" dirty="0"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altLang="hu-HU" sz="32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>
              <a:lnSpc>
                <a:spcPct val="60000"/>
              </a:lnSpc>
            </a:pPr>
            <a:endParaRPr lang="hu-HU" altLang="hu-HU" sz="3200" b="1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hu-HU" altLang="hu-HU" sz="3200" b="1" dirty="0">
                <a:latin typeface="Book Antiqua" panose="02040602050305030304" pitchFamily="18" charset="0"/>
              </a:rPr>
              <a:t>Tanulóink korábbi választásuktól függetlenül választhatnak többletórákat a meghirdetett tantárgyakból </a:t>
            </a:r>
          </a:p>
          <a:p>
            <a:pPr algn="ctr"/>
            <a:r>
              <a:rPr lang="hu-HU" altLang="hu-HU" sz="2800" b="1" dirty="0">
                <a:latin typeface="Book Antiqua" panose="02040602050305030304" pitchFamily="18" charset="0"/>
              </a:rPr>
              <a:t>Folytatás ill. váltás</a:t>
            </a:r>
          </a:p>
        </p:txBody>
      </p:sp>
    </p:spTree>
    <p:extLst>
      <p:ext uri="{BB962C8B-B14F-4D97-AF65-F5344CB8AC3E}">
        <p14:creationId xmlns:p14="http://schemas.microsoft.com/office/powerpoint/2010/main" val="3110848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4B8B303-E90E-45CE-A5D6-349D0E1BF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6"/>
          <a:stretch/>
        </p:blipFill>
        <p:spPr>
          <a:xfrm>
            <a:off x="1574276" y="1406519"/>
            <a:ext cx="8371002" cy="54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1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79D3309-FF97-434D-9B98-1A88E571B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2" y="1195052"/>
            <a:ext cx="9971055" cy="54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7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4" name="Téglalap 3"/>
          <p:cNvSpPr/>
          <p:nvPr/>
        </p:nvSpPr>
        <p:spPr>
          <a:xfrm>
            <a:off x="803564" y="1442525"/>
            <a:ext cx="4604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jelent tanárunk „szabad” megválasztása?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803564" y="2103860"/>
            <a:ext cx="9809018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</a:pPr>
            <a:r>
              <a:rPr lang="hu-HU" altLang="hu-HU" sz="3000" b="1" dirty="0">
                <a:latin typeface="Calibri" panose="020F0502020204030204" pitchFamily="34" charset="0"/>
                <a:cs typeface="Calibri" panose="020F0502020204030204" pitchFamily="34" charset="0"/>
              </a:rPr>
              <a:t>Végleges jelentkezés titkos</a:t>
            </a:r>
          </a:p>
          <a:p>
            <a:pPr marL="342900" lvl="0" indent="-342900" algn="just" defTabSz="4572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</a:pPr>
            <a:r>
              <a:rPr lang="hu-HU" altLang="hu-HU" sz="3000" b="1" dirty="0">
                <a:latin typeface="Calibri" panose="020F0502020204030204" pitchFamily="34" charset="0"/>
                <a:cs typeface="Calibri" panose="020F0502020204030204" pitchFamily="34" charset="0"/>
              </a:rPr>
              <a:t>Több csoport esetén tanárválasztási lehetőség</a:t>
            </a:r>
          </a:p>
          <a:p>
            <a:pPr marL="342900" lvl="0" indent="-342900" algn="just" defTabSz="4572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</a:pPr>
            <a:r>
              <a:rPr lang="hu-HU" altLang="hu-HU" sz="3000" b="1" dirty="0">
                <a:latin typeface="Calibri" panose="020F0502020204030204" pitchFamily="34" charset="0"/>
                <a:cs typeface="Calibri" panose="020F0502020204030204" pitchFamily="34" charset="0"/>
              </a:rPr>
              <a:t>Egyenlőtlen választás esetén az egyik tanár titkosan dönt a jelentkezés elfogadásáról/elutasításáról</a:t>
            </a:r>
          </a:p>
          <a:p>
            <a:pPr marL="342900" lvl="0" indent="-342900" algn="just" defTabSz="4572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</a:pPr>
            <a:r>
              <a:rPr lang="hu-HU" altLang="hu-HU" sz="3000" b="1" dirty="0">
                <a:latin typeface="Calibri" panose="020F0502020204030204" pitchFamily="34" charset="0"/>
                <a:cs typeface="Calibri" panose="020F0502020204030204" pitchFamily="34" charset="0"/>
              </a:rPr>
              <a:t>Csoportnévsorok egyidőben válnak nyilvánossá a diákok és pedagógusok számára</a:t>
            </a:r>
          </a:p>
          <a:p>
            <a:pPr marL="342900" lvl="0" indent="-342900" algn="just" defTabSz="4572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</a:pPr>
            <a:r>
              <a:rPr lang="hu-HU" altLang="hu-HU" sz="3000" b="1" dirty="0">
                <a:latin typeface="Calibri" panose="020F0502020204030204" pitchFamily="34" charset="0"/>
                <a:cs typeface="Calibri" panose="020F0502020204030204" pitchFamily="34" charset="0"/>
              </a:rPr>
              <a:t>A tanuló csak igazgatói engedéllyel, rendkívül indokolt esetben júniusban módosíthatja választását (Házirend 15.1.)</a:t>
            </a:r>
          </a:p>
        </p:txBody>
      </p:sp>
    </p:spTree>
    <p:extLst>
      <p:ext uri="{BB962C8B-B14F-4D97-AF65-F5344CB8AC3E}">
        <p14:creationId xmlns:p14="http://schemas.microsoft.com/office/powerpoint/2010/main" val="3741989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255" y="2129808"/>
            <a:ext cx="7467974" cy="41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4" name="Téglalap 3"/>
          <p:cNvSpPr/>
          <p:nvPr/>
        </p:nvSpPr>
        <p:spPr>
          <a:xfrm>
            <a:off x="1865746" y="1868237"/>
            <a:ext cx="73613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3600" b="1" dirty="0">
                <a:latin typeface="Book Antiqua" panose="02040602050305030304" pitchFamily="18" charset="0"/>
              </a:rPr>
              <a:t>A választást érdemes alaposan megfontolni!</a:t>
            </a:r>
          </a:p>
          <a:p>
            <a:pPr algn="ctr"/>
            <a:endParaRPr lang="hu-HU" altLang="hu-HU" sz="4800" b="1" dirty="0">
              <a:latin typeface="Book Antiqua" panose="02040602050305030304" pitchFamily="18" charset="0"/>
            </a:endParaRPr>
          </a:p>
          <a:p>
            <a:pPr algn="ctr"/>
            <a:r>
              <a:rPr lang="hu-HU" altLang="hu-HU" sz="4800" b="1" dirty="0">
                <a:latin typeface="Book Antiqua" panose="02040602050305030304" pitchFamily="18" charset="0"/>
              </a:rPr>
              <a:t>A döntés befolyásolni fogja </a:t>
            </a:r>
          </a:p>
          <a:p>
            <a:pPr algn="ctr"/>
            <a:r>
              <a:rPr lang="hu-HU" altLang="hu-HU" sz="4800" b="1" dirty="0">
                <a:latin typeface="Book Antiqua" panose="02040602050305030304" pitchFamily="18" charset="0"/>
              </a:rPr>
              <a:t>a továbbtanulást!</a:t>
            </a:r>
          </a:p>
        </p:txBody>
      </p:sp>
    </p:spTree>
    <p:extLst>
      <p:ext uri="{BB962C8B-B14F-4D97-AF65-F5344CB8AC3E}">
        <p14:creationId xmlns:p14="http://schemas.microsoft.com/office/powerpoint/2010/main" val="325386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6" name="Téglalap 5"/>
          <p:cNvSpPr/>
          <p:nvPr/>
        </p:nvSpPr>
        <p:spPr>
          <a:xfrm>
            <a:off x="1073512" y="1643899"/>
            <a:ext cx="908858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11. évfolyamon minden </a:t>
            </a:r>
            <a:r>
              <a:rPr lang="hu-HU" sz="28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tanulónk</a:t>
            </a:r>
            <a:r>
              <a:rPr lang="hu-HU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számára kötelező a tantárgyak alapóraszáma (összesen heti 26 óra) fölött legalább heti +4 órát érettségire felkészítő órák felvételére fordítania.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4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11 (-12). évfolyamon lehetőleg választani kell legalább egy heti 3 órás emelt óraszámú természettudományos tantárgyat (kémia, fizika, biológia, földrajz), mert a lehetőségek jelentősen kibővülnek e tárgyak tanulása által.  </a:t>
            </a:r>
          </a:p>
        </p:txBody>
      </p:sp>
    </p:spTree>
    <p:extLst>
      <p:ext uri="{BB962C8B-B14F-4D97-AF65-F5344CB8AC3E}">
        <p14:creationId xmlns:p14="http://schemas.microsoft.com/office/powerpoint/2010/main" val="419198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graphicFrame>
        <p:nvGraphicFramePr>
          <p:cNvPr id="6" name="Tartalom helye 3">
            <a:extLst>
              <a:ext uri="{FF2B5EF4-FFF2-40B4-BE49-F238E27FC236}">
                <a16:creationId xmlns:a16="http://schemas.microsoft.com/office/drawing/2014/main" id="{BD3B6898-244D-4B4B-BDCE-FD2A859FE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521202"/>
              </p:ext>
            </p:extLst>
          </p:nvPr>
        </p:nvGraphicFramePr>
        <p:xfrm>
          <a:off x="2798617" y="90631"/>
          <a:ext cx="5652656" cy="6511989"/>
        </p:xfrm>
        <a:graphic>
          <a:graphicData uri="http://schemas.openxmlformats.org/drawingml/2006/table">
            <a:tbl>
              <a:tblPr firstRow="1" firstCol="1" bandRow="1"/>
              <a:tblGrid>
                <a:gridCol w="275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Tantárgyak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11. évf.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12. évf.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Magyar nyelv és irodalom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4+2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4+2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Matematika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3+2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3+2 (e. sz.) 3+1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Történelem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3+2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3+2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Állampolgári ismeretek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Természettudomány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0+2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Kémia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0+3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0+3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Fizika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0+3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0+3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Biológia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0+3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0+3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Földrajz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0+3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0+3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0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I. élő idegen nyelv: angol/német nyelv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4+2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4+2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5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II. idegen nyelv: német/angol/olasz/orosz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3+2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3+2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Vizuális kultúra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 1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Mozgóképkultúra és médiaismeret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Digitális kultúra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2+2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0+4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Testnevelés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5+2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5+2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Közösségi nevelés (osztályfőnöki)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4" marR="3535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01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4" name="Téglalap 3"/>
          <p:cNvSpPr/>
          <p:nvPr/>
        </p:nvSpPr>
        <p:spPr>
          <a:xfrm>
            <a:off x="4051908" y="1195052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b="1" dirty="0">
                <a:latin typeface="Book Antiqua" panose="02040602050305030304" pitchFamily="18" charset="0"/>
              </a:rPr>
              <a:t>Felkészítés </a:t>
            </a:r>
            <a:r>
              <a:rPr lang="hu-HU" altLang="hu-HU" b="1" dirty="0">
                <a:solidFill>
                  <a:srgbClr val="FF0000"/>
                </a:solidFill>
                <a:latin typeface="Book Antiqua" panose="02040602050305030304" pitchFamily="18" charset="0"/>
              </a:rPr>
              <a:t>kétszintű </a:t>
            </a:r>
            <a:r>
              <a:rPr lang="hu-HU" altLang="hu-HU" b="1" dirty="0">
                <a:latin typeface="Book Antiqua" panose="02040602050305030304" pitchFamily="18" charset="0"/>
              </a:rPr>
              <a:t>érettségire</a:t>
            </a:r>
          </a:p>
        </p:txBody>
      </p:sp>
      <p:graphicFrame>
        <p:nvGraphicFramePr>
          <p:cNvPr id="6" name="Group 49">
            <a:extLst>
              <a:ext uri="{FF2B5EF4-FFF2-40B4-BE49-F238E27FC236}">
                <a16:creationId xmlns:a16="http://schemas.microsoft.com/office/drawing/2014/main" id="{97E0D571-B008-42AB-91A0-57C441C9F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19508"/>
              </p:ext>
            </p:extLst>
          </p:nvPr>
        </p:nvGraphicFramePr>
        <p:xfrm>
          <a:off x="1499106" y="1607128"/>
          <a:ext cx="8662988" cy="5263371"/>
        </p:xfrm>
        <a:graphic>
          <a:graphicData uri="http://schemas.openxmlformats.org/drawingml/2006/table">
            <a:tbl>
              <a:tblPr/>
              <a:tblGrid>
                <a:gridCol w="213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Képzési típus</a:t>
                      </a:r>
                      <a:endParaRPr kumimoji="0" lang="hu-H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Book Antiqua" panose="02040602050305030304" pitchFamily="18" charset="0"/>
                          <a:cs typeface="Times New Roman" pitchFamily="18" charset="0"/>
                        </a:rPr>
                        <a:t>GIMNÁZIUM</a:t>
                      </a:r>
                      <a:endParaRPr kumimoji="0" lang="hu-H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EMELT SZINT</a:t>
                      </a:r>
                      <a:endParaRPr kumimoji="0" 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KÖZÉPSZINT</a:t>
                      </a:r>
                      <a:endParaRPr kumimoji="0" 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KÖTELEZŐ TÁRGY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AZ ÉRETTSÉGI VIZSGÁN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Magyar nyelv és irodalom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Magyar nyelv és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 irodalom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Történelem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Történelem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Matematika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Matematika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Angol/ Német/ Olasz/ Orosz  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Angol/ Német/ Olasz/ Orosz 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18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NEM KÖTELEZŐ TÁRGY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Kémia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Kémia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Fizika</a:t>
                      </a: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Fizika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Biológia</a:t>
                      </a: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Biológia</a:t>
                      </a: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87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Földrajz</a:t>
                      </a: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Földrajz</a:t>
                      </a: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Digitális kultúra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  <a:cs typeface="Times New Roman" pitchFamily="18" charset="0"/>
                        </a:rPr>
                        <a:t>Digitális kultúra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Testnevelés</a:t>
                      </a: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Testnevelés</a:t>
                      </a:r>
                    </a:p>
                  </a:txBody>
                  <a:tcPr marL="91430" marR="9143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55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4" name="Téglalap 3"/>
          <p:cNvSpPr/>
          <p:nvPr/>
        </p:nvSpPr>
        <p:spPr>
          <a:xfrm>
            <a:off x="581890" y="1601530"/>
            <a:ext cx="9836727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C00000"/>
                </a:solidFill>
                <a:latin typeface="Book Antiqua" panose="02040602050305030304" pitchFamily="18" charset="0"/>
              </a:rPr>
              <a:t>A jelentkezés kétfordulós.</a:t>
            </a:r>
          </a:p>
          <a:p>
            <a:pPr>
              <a:defRPr/>
            </a:pPr>
            <a:endParaRPr lang="hu-HU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AutoNum type="arabicPeriod"/>
              <a:defRPr/>
            </a:pPr>
            <a:r>
              <a:rPr lang="hu-HU" b="1" dirty="0">
                <a:latin typeface="Book Antiqua" panose="02040602050305030304" pitchFamily="18" charset="0"/>
              </a:rPr>
              <a:t> Az Előzetes jelentkezési lapon és Tájékoztatóban részletesen megadjuk a választási lehetőségeket, a tárgyakat előreláthatóan oktató tanárokat.  </a:t>
            </a:r>
            <a:r>
              <a:rPr lang="hu-HU" b="1" dirty="0">
                <a:solidFill>
                  <a:srgbClr val="C00000"/>
                </a:solidFill>
                <a:latin typeface="Book Antiqua" panose="02040602050305030304" pitchFamily="18" charset="0"/>
              </a:rPr>
              <a:t>(ÁPRILIS 29.)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AutoNum type="arabicPeriod"/>
              <a:defRPr/>
            </a:pPr>
            <a:endParaRPr lang="hu-HU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AutoNum type="arabicPeriod"/>
              <a:defRPr/>
            </a:pPr>
            <a:endParaRPr lang="hu-HU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AutoNum type="arabicPeriod"/>
              <a:defRPr/>
            </a:pPr>
            <a:r>
              <a:rPr lang="hu-HU" b="1" dirty="0">
                <a:latin typeface="Book Antiqua" panose="02040602050305030304" pitchFamily="18" charset="0"/>
              </a:rPr>
              <a:t> A végső jelentkezési lapon megadjuk az előzetes jelentkezés alapján, mely tantárgyból hány csoportot indítunk. Az  induló csoportokat  ún. sávokba rendezve jelenítjük meg a végső jelentkezési lapon.  Az azonos sávban meghirdetett csoportok órái azonos időben lesznek.</a:t>
            </a:r>
          </a:p>
          <a:p>
            <a:pPr algn="ctr">
              <a:defRPr/>
            </a:pPr>
            <a:r>
              <a:rPr lang="hu-HU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 jelentkezés végső határideje: </a:t>
            </a:r>
          </a:p>
          <a:p>
            <a:pPr algn="ctr">
              <a:defRPr/>
            </a:pPr>
            <a:r>
              <a:rPr lang="hu-HU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 10. évfolyamon   május 20.</a:t>
            </a:r>
          </a:p>
        </p:txBody>
      </p:sp>
    </p:spTree>
    <p:extLst>
      <p:ext uri="{BB962C8B-B14F-4D97-AF65-F5344CB8AC3E}">
        <p14:creationId xmlns:p14="http://schemas.microsoft.com/office/powerpoint/2010/main" val="223200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sp>
        <p:nvSpPr>
          <p:cNvPr id="6" name="Téglalap 5"/>
          <p:cNvSpPr/>
          <p:nvPr/>
        </p:nvSpPr>
        <p:spPr>
          <a:xfrm>
            <a:off x="563417" y="1464790"/>
            <a:ext cx="9725891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4800" b="1" dirty="0">
                <a:solidFill>
                  <a:srgbClr val="000099"/>
                </a:solidFill>
                <a:latin typeface="Book Antiqua" panose="02040602050305030304" pitchFamily="18" charset="0"/>
              </a:rPr>
              <a:t>Eredményes érettségi vizsga </a:t>
            </a:r>
          </a:p>
          <a:p>
            <a:pPr marL="342900" lvl="0" indent="-342900" algn="ctr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8800" b="1" dirty="0">
                <a:solidFill>
                  <a:srgbClr val="66CCFF"/>
                </a:solidFill>
                <a:latin typeface="Bookman Old Style" pitchFamily="18" charset="0"/>
                <a:sym typeface="Wingdings" pitchFamily="2" charset="2"/>
              </a:rPr>
              <a:t></a:t>
            </a:r>
            <a:endParaRPr lang="hu-HU" sz="8800" b="1" dirty="0">
              <a:solidFill>
                <a:srgbClr val="66CCFF"/>
              </a:solidFill>
              <a:latin typeface="Bookman Old Style" pitchFamily="18" charset="0"/>
            </a:endParaRPr>
          </a:p>
          <a:p>
            <a:pPr marL="342900" lvl="0" indent="-342900" algn="ctr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4000" b="1" dirty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hu-HU" sz="6600" b="1" dirty="0">
                <a:solidFill>
                  <a:srgbClr val="000099"/>
                </a:solidFill>
                <a:latin typeface="Book Antiqua" panose="02040602050305030304" pitchFamily="18" charset="0"/>
              </a:rPr>
              <a:t>Sikeres továbbhaladás</a:t>
            </a:r>
          </a:p>
          <a:p>
            <a:pPr marL="342900" lvl="0" indent="-342900" algn="ctr" defTabSz="457200">
              <a:spcBef>
                <a:spcPts val="1000"/>
              </a:spcBef>
              <a:buClr>
                <a:srgbClr val="5FCBEF"/>
              </a:buClr>
              <a:buSzPct val="80000"/>
              <a:defRPr/>
            </a:pPr>
            <a:r>
              <a:rPr lang="hu-HU" sz="6600" b="1" dirty="0">
                <a:solidFill>
                  <a:srgbClr val="000099"/>
                </a:solidFill>
                <a:latin typeface="Book Antiqua" panose="02040602050305030304" pitchFamily="18" charset="0"/>
              </a:rPr>
              <a:t> a felsőoktatásba</a:t>
            </a:r>
            <a:endParaRPr lang="hu-HU" sz="4000" b="1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8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63465-186A-4966-A50C-B4142298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094" y="1643899"/>
            <a:ext cx="1932495" cy="630548"/>
          </a:xfrm>
        </p:spPr>
        <p:txBody>
          <a:bodyPr>
            <a:noAutofit/>
          </a:bodyPr>
          <a:lstStyle/>
          <a:p>
            <a:r>
              <a:rPr lang="hu-HU" sz="1400" b="1" dirty="0"/>
              <a:t>„…helytálljunk, mégis szabadon szaladjunk”</a:t>
            </a:r>
            <a:br>
              <a:rPr lang="hu-HU" sz="1400" dirty="0"/>
            </a:br>
            <a:r>
              <a:rPr lang="hu-HU" sz="1400" dirty="0"/>
              <a:t>(Illyés Gyula)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6A32C-208E-47DE-8E4A-D5E44B0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988" y="170895"/>
            <a:ext cx="810706" cy="1293895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DDB845CA-6A82-4638-BE19-F5D2B0BFDDB0}"/>
              </a:ext>
            </a:extLst>
          </p:cNvPr>
          <p:cNvSpPr/>
          <p:nvPr/>
        </p:nvSpPr>
        <p:spPr>
          <a:xfrm>
            <a:off x="3227110" y="437922"/>
            <a:ext cx="5599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1600" b="1" dirty="0">
                <a:latin typeface="+mj-lt"/>
                <a:ea typeface="+mj-ea"/>
                <a:cs typeface="+mj-cs"/>
              </a:rPr>
              <a:t>Tájékoztató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az egyéni tanrend összeállításához </a:t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r>
              <a:rPr lang="hu-HU" sz="1600" b="1" dirty="0">
                <a:latin typeface="+mj-lt"/>
                <a:ea typeface="+mj-ea"/>
                <a:cs typeface="+mj-cs"/>
              </a:rPr>
              <a:t>a 11. (12.) évfolyamra </a:t>
            </a:r>
          </a:p>
        </p:txBody>
      </p:sp>
      <p:pic>
        <p:nvPicPr>
          <p:cNvPr id="6" name="Tartalom hely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313256"/>
            <a:ext cx="9134475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26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1260</Words>
  <Application>Microsoft Office PowerPoint</Application>
  <PresentationFormat>Szélesvásznú</PresentationFormat>
  <Paragraphs>195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4" baseType="lpstr">
      <vt:lpstr>Arial</vt:lpstr>
      <vt:lpstr>Book Antiqua</vt:lpstr>
      <vt:lpstr>Bookman Old Style</vt:lpstr>
      <vt:lpstr>Calibri</vt:lpstr>
      <vt:lpstr>Calibri Light</vt:lpstr>
      <vt:lpstr>Cambria</vt:lpstr>
      <vt:lpstr>Times New Roman</vt:lpstr>
      <vt:lpstr>Trebuchet MS</vt:lpstr>
      <vt:lpstr>Wingdings</vt:lpstr>
      <vt:lpstr>Wingdings 3</vt:lpstr>
      <vt:lpstr>Office-téma</vt:lpstr>
      <vt:lpstr>Tájékoztató  az egyéni tanrend összeállításához  a 11. (12.) évfolyamra 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  <vt:lpstr>„…helytálljunk, mégis szabadon szaladjunk” (Illyés Gyula)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„egyéniséget elfogadják, a tehetséget felkarolják”.</dc:title>
  <dc:creator>Igazgatóhelyettes</dc:creator>
  <cp:lastModifiedBy>Igazgatóhelyettes</cp:lastModifiedBy>
  <cp:revision>57</cp:revision>
  <dcterms:created xsi:type="dcterms:W3CDTF">2025-02-18T14:12:11Z</dcterms:created>
  <dcterms:modified xsi:type="dcterms:W3CDTF">2026-04-13T10:09:54Z</dcterms:modified>
</cp:coreProperties>
</file>